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383625" cy="30275213"/>
  <p:notesSz cx="6858000" cy="9144000"/>
  <p:defaultTextStyle>
    <a:defPPr>
      <a:defRPr lang="en-U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5">
          <p15:clr>
            <a:srgbClr val="A4A3A4"/>
          </p15:clr>
        </p15:guide>
        <p15:guide id="2" pos="67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FF7"/>
    <a:srgbClr val="EBFFEB"/>
    <a:srgbClr val="CCFFCC"/>
    <a:srgbClr val="E1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3" autoAdjust="0"/>
    <p:restoredTop sz="94660"/>
  </p:normalViewPr>
  <p:slideViewPr>
    <p:cSldViewPr snapToGrid="0">
      <p:cViewPr>
        <p:scale>
          <a:sx n="96" d="100"/>
          <a:sy n="96" d="100"/>
        </p:scale>
        <p:origin x="72" y="72"/>
      </p:cViewPr>
      <p:guideLst>
        <p:guide orient="horz" pos="9535"/>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smtClean="0"/>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23845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363996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37104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187615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smtClean="0"/>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204557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32379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306370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381644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341051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smtClean="0"/>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365201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smtClean="0"/>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61B8D-CF64-49DB-9527-DF5EF1684920}" type="datetimeFigureOut">
              <a:rPr lang="en-GB" smtClean="0"/>
              <a:pPr/>
              <a:t>03/01/2018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EE8E7-6C85-456F-9606-7A4B6ABE59E7}" type="slidenum">
              <a:rPr lang="en-GB" smtClean="0"/>
              <a:pPr/>
              <a:t>‹#›</a:t>
            </a:fld>
            <a:endParaRPr lang="en-GB"/>
          </a:p>
        </p:txBody>
      </p:sp>
    </p:spTree>
    <p:extLst>
      <p:ext uri="{BB962C8B-B14F-4D97-AF65-F5344CB8AC3E}">
        <p14:creationId xmlns:p14="http://schemas.microsoft.com/office/powerpoint/2010/main" val="110151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C0D61B8D-CF64-49DB-9527-DF5EF1684920}" type="datetimeFigureOut">
              <a:rPr lang="en-GB" smtClean="0"/>
              <a:pPr/>
              <a:t>03/01/2018</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AD0EE8E7-6C85-456F-9606-7A4B6ABE59E7}" type="slidenum">
              <a:rPr lang="en-GB" smtClean="0"/>
              <a:pPr/>
              <a:t>‹#›</a:t>
            </a:fld>
            <a:endParaRPr lang="en-GB"/>
          </a:p>
        </p:txBody>
      </p:sp>
    </p:spTree>
    <p:extLst>
      <p:ext uri="{BB962C8B-B14F-4D97-AF65-F5344CB8AC3E}">
        <p14:creationId xmlns:p14="http://schemas.microsoft.com/office/powerpoint/2010/main" val="2462072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6" name="Picture 5"/>
          <p:cNvPicPr preferRelativeResize="0">
            <a:picLocks/>
          </p:cNvPicPr>
          <p:nvPr/>
        </p:nvPicPr>
        <p:blipFill rotWithShape="1">
          <a:blip r:embed="rId2" cstate="print">
            <a:extLst>
              <a:ext uri="{28A0092B-C50C-407E-A947-70E740481C1C}">
                <a14:useLocalDpi xmlns:a14="http://schemas.microsoft.com/office/drawing/2010/main" val="0"/>
              </a:ext>
            </a:extLst>
          </a:blip>
          <a:srcRect l="409" t="763" r="-409" b="-763"/>
          <a:stretch/>
        </p:blipFill>
        <p:spPr>
          <a:xfrm>
            <a:off x="17580456" y="553390"/>
            <a:ext cx="3240000" cy="1656000"/>
          </a:xfrm>
          <a:prstGeom prst="rect">
            <a:avLst/>
          </a:prstGeom>
        </p:spPr>
      </p:pic>
      <p:sp>
        <p:nvSpPr>
          <p:cNvPr id="8" name="TextBox 7"/>
          <p:cNvSpPr txBox="1"/>
          <p:nvPr/>
        </p:nvSpPr>
        <p:spPr>
          <a:xfrm>
            <a:off x="3951512" y="555009"/>
            <a:ext cx="13572000" cy="1631216"/>
          </a:xfrm>
          <a:prstGeom prst="rect">
            <a:avLst/>
          </a:prstGeom>
          <a:noFill/>
          <a:ln w="38100">
            <a:solidFill>
              <a:schemeClr val="bg1"/>
            </a:solidFill>
          </a:ln>
        </p:spPr>
        <p:txBody>
          <a:bodyPr wrap="square" rtlCol="0">
            <a:spAutoFit/>
          </a:bodyPr>
          <a:lstStyle/>
          <a:p>
            <a:pPr algn="ctr"/>
            <a:r>
              <a:rPr lang="en-GB" sz="3800" b="1" dirty="0">
                <a:solidFill>
                  <a:schemeClr val="bg1"/>
                </a:solidFill>
                <a:latin typeface="Times New Roman" panose="02020603050405020304" pitchFamily="18" charset="0"/>
                <a:cs typeface="Times New Roman" panose="02020603050405020304" pitchFamily="18" charset="0"/>
              </a:rPr>
              <a:t>Modelling of combined stiff-soft damping material using an effective bending moment </a:t>
            </a:r>
            <a:r>
              <a:rPr lang="en-GB" sz="3800" b="1" dirty="0" smtClean="0">
                <a:solidFill>
                  <a:schemeClr val="bg1"/>
                </a:solidFill>
                <a:latin typeface="Times New Roman" panose="02020603050405020304" pitchFamily="18" charset="0"/>
                <a:cs typeface="Times New Roman" panose="02020603050405020304" pitchFamily="18" charset="0"/>
              </a:rPr>
              <a:t>method</a:t>
            </a:r>
          </a:p>
          <a:p>
            <a:pPr algn="ctr">
              <a:lnSpc>
                <a:spcPct val="150000"/>
              </a:lnSpc>
            </a:pPr>
            <a:r>
              <a:rPr lang="en-GB" sz="1600" dirty="0" smtClean="0">
                <a:solidFill>
                  <a:schemeClr val="bg1"/>
                </a:solidFill>
                <a:latin typeface="Times New Roman" panose="02020603050405020304" pitchFamily="18" charset="0"/>
                <a:cs typeface="Times New Roman" panose="02020603050405020304" pitchFamily="18" charset="0"/>
              </a:rPr>
              <a:t>PhD student: </a:t>
            </a:r>
            <a:r>
              <a:rPr lang="en-GB" sz="1600" dirty="0">
                <a:solidFill>
                  <a:schemeClr val="bg1"/>
                </a:solidFill>
                <a:latin typeface="Times New Roman" panose="02020603050405020304" pitchFamily="18" charset="0"/>
                <a:cs typeface="Times New Roman" panose="02020603050405020304" pitchFamily="18" charset="0"/>
              </a:rPr>
              <a:t>Ameer </a:t>
            </a:r>
            <a:r>
              <a:rPr lang="en-GB" sz="1600" dirty="0" smtClean="0">
                <a:solidFill>
                  <a:schemeClr val="bg1"/>
                </a:solidFill>
                <a:latin typeface="Times New Roman" panose="02020603050405020304" pitchFamily="18" charset="0"/>
                <a:cs typeface="Times New Roman" panose="02020603050405020304" pitchFamily="18" charset="0"/>
              </a:rPr>
              <a:t>Al-</a:t>
            </a:r>
            <a:r>
              <a:rPr lang="en-GB" sz="1600" dirty="0" err="1" smtClean="0">
                <a:solidFill>
                  <a:schemeClr val="bg1"/>
                </a:solidFill>
                <a:latin typeface="Times New Roman" panose="02020603050405020304" pitchFamily="18" charset="0"/>
                <a:cs typeface="Times New Roman" panose="02020603050405020304" pitchFamily="18" charset="0"/>
              </a:rPr>
              <a:t>juboory</a:t>
            </a:r>
            <a:r>
              <a:rPr lang="en-GB" sz="1600" dirty="0" smtClean="0">
                <a:solidFill>
                  <a:schemeClr val="bg1"/>
                </a:solidFill>
                <a:latin typeface="Times New Roman" panose="02020603050405020304" pitchFamily="18" charset="0"/>
                <a:cs typeface="Times New Roman" panose="02020603050405020304" pitchFamily="18" charset="0"/>
              </a:rPr>
              <a:t>   </a:t>
            </a:r>
            <a:r>
              <a:rPr lang="en-GB" sz="1600" dirty="0" smtClean="0">
                <a:solidFill>
                  <a:schemeClr val="bg1"/>
                </a:solidFill>
                <a:latin typeface="Times New Roman" panose="02020603050405020304" pitchFamily="18" charset="0"/>
                <a:cs typeface="Times New Roman" panose="02020603050405020304" pitchFamily="18" charset="0"/>
              </a:rPr>
              <a:t>Supervisors: </a:t>
            </a:r>
            <a:r>
              <a:rPr lang="en-GB" sz="1600" dirty="0">
                <a:solidFill>
                  <a:schemeClr val="bg1"/>
                </a:solidFill>
                <a:latin typeface="Times New Roman" panose="02020603050405020304" pitchFamily="18" charset="0"/>
                <a:cs typeface="Times New Roman" panose="02020603050405020304" pitchFamily="18" charset="0"/>
              </a:rPr>
              <a:t>Jem </a:t>
            </a:r>
            <a:r>
              <a:rPr lang="en-GB" sz="1600" dirty="0" err="1">
                <a:solidFill>
                  <a:schemeClr val="bg1"/>
                </a:solidFill>
                <a:latin typeface="Times New Roman" panose="02020603050405020304" pitchFamily="18" charset="0"/>
                <a:cs typeface="Times New Roman" panose="02020603050405020304" pitchFamily="18" charset="0"/>
              </a:rPr>
              <a:t>Rongong</a:t>
            </a:r>
            <a:r>
              <a:rPr lang="en-GB" sz="1600" dirty="0">
                <a:solidFill>
                  <a:schemeClr val="bg1"/>
                </a:solidFill>
                <a:latin typeface="Times New Roman" panose="02020603050405020304" pitchFamily="18" charset="0"/>
                <a:cs typeface="Times New Roman" panose="02020603050405020304" pitchFamily="18" charset="0"/>
              </a:rPr>
              <a:t>, Charles Lord</a:t>
            </a:r>
          </a:p>
        </p:txBody>
      </p:sp>
      <p:pic>
        <p:nvPicPr>
          <p:cNvPr id="9" name="Picture 8"/>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67224" y="546932"/>
            <a:ext cx="3240000" cy="1654335"/>
          </a:xfrm>
          <a:prstGeom prst="rect">
            <a:avLst/>
          </a:prstGeom>
          <a:ln w="38100">
            <a:noFill/>
          </a:ln>
        </p:spPr>
      </p:pic>
      <p:sp>
        <p:nvSpPr>
          <p:cNvPr id="12" name="TextBox 11"/>
          <p:cNvSpPr txBox="1"/>
          <p:nvPr/>
        </p:nvSpPr>
        <p:spPr>
          <a:xfrm>
            <a:off x="19032704" y="523573"/>
            <a:ext cx="1989976" cy="584775"/>
          </a:xfrm>
          <a:prstGeom prst="rect">
            <a:avLst/>
          </a:prstGeom>
          <a:noFill/>
        </p:spPr>
        <p:txBody>
          <a:bodyPr wrap="square" rtlCol="0">
            <a:spAutoFit/>
          </a:bodyPr>
          <a:lstStyle/>
          <a:p>
            <a:pPr algn="ctr"/>
            <a:r>
              <a:rPr lang="en-GB" sz="1600" b="1" i="1" dirty="0" smtClean="0">
                <a:solidFill>
                  <a:srgbClr val="002060"/>
                </a:solidFill>
                <a:latin typeface="Times New Roman" panose="02020603050405020304" pitchFamily="18" charset="0"/>
                <a:cs typeface="Times New Roman" panose="02020603050405020304" pitchFamily="18" charset="0"/>
              </a:rPr>
              <a:t>sub-structuring</a:t>
            </a:r>
          </a:p>
          <a:p>
            <a:pPr algn="ctr"/>
            <a:r>
              <a:rPr lang="en-GB" sz="1600" b="1" i="1" dirty="0" smtClean="0">
                <a:solidFill>
                  <a:srgbClr val="002060"/>
                </a:solidFill>
                <a:latin typeface="Times New Roman" panose="02020603050405020304" pitchFamily="18" charset="0"/>
                <a:cs typeface="Times New Roman" panose="02020603050405020304" pitchFamily="18" charset="0"/>
              </a:rPr>
              <a:t> layered damping</a:t>
            </a:r>
            <a:endParaRPr lang="en-GB" sz="1600" b="1" i="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58956" y="3167331"/>
            <a:ext cx="10080000" cy="7560000"/>
          </a:xfrm>
          <a:prstGeom prst="roundRect">
            <a:avLst>
              <a:gd name="adj" fmla="val 2642"/>
            </a:avLst>
          </a:prstGeom>
          <a:solidFill>
            <a:srgbClr val="F7FFF7"/>
          </a:solidFill>
          <a:ln w="38100">
            <a:noFill/>
          </a:ln>
        </p:spPr>
        <p:txBody>
          <a:bodyPr wrap="square" rtlCol="0">
            <a:noAutofit/>
          </a:bodyPr>
          <a:lstStyle/>
          <a:p>
            <a:pPr algn="just"/>
            <a:r>
              <a:rPr lang="en-GB" sz="2000" dirty="0" smtClean="0">
                <a:latin typeface="Times New Roman" pitchFamily="18" charset="0"/>
                <a:cs typeface="Times New Roman" pitchFamily="18" charset="0"/>
              </a:rPr>
              <a:t>This </a:t>
            </a:r>
            <a:r>
              <a:rPr lang="en-GB" sz="2000" dirty="0">
                <a:latin typeface="Times New Roman" pitchFamily="18" charset="0"/>
                <a:cs typeface="Times New Roman" pitchFamily="18" charset="0"/>
              </a:rPr>
              <a:t>study involves a composite material comprising stiff platelets distributed within a soft matrix to provide high stiffness and damping simultaneously</a:t>
            </a:r>
            <a:r>
              <a:rPr lang="en-GB"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Under flexure, concentrated bending strains are induced in the soft material while the stiff platelets decrease the overall strain of the composite. A new method has been examined to estimate the flexural rigidity. This method is assumed to be called the “Effective Bending Moment Method” which states the bending deflection results from several parts through the cross section thickness of this kind of composite material. A one element length unit cell, as shown in Figure 1, is </a:t>
            </a:r>
            <a:r>
              <a:rPr lang="en-US" sz="2000" dirty="0" err="1" smtClean="0">
                <a:latin typeface="Times New Roman" pitchFamily="18" charset="0"/>
                <a:cs typeface="Times New Roman" pitchFamily="18" charset="0"/>
              </a:rPr>
              <a:t>modelled</a:t>
            </a:r>
            <a:r>
              <a:rPr lang="en-US" sz="2000" dirty="0" smtClean="0">
                <a:latin typeface="Times New Roman" pitchFamily="18" charset="0"/>
                <a:cs typeface="Times New Roman" pitchFamily="18" charset="0"/>
              </a:rPr>
              <a:t> using finite element (FE) analysis to find the rigidity. The strain distribution through the thickness is a </a:t>
            </a:r>
            <a:r>
              <a:rPr lang="en-US" sz="2000" dirty="0" err="1" smtClean="0">
                <a:latin typeface="Times New Roman" pitchFamily="18" charset="0"/>
                <a:cs typeface="Times New Roman" pitchFamily="18" charset="0"/>
              </a:rPr>
              <a:t>zig-zag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behaviour</a:t>
            </a:r>
            <a:r>
              <a:rPr lang="en-US" sz="2000" dirty="0" smtClean="0">
                <a:latin typeface="Times New Roman" pitchFamily="18" charset="0"/>
                <a:cs typeface="Times New Roman" pitchFamily="18" charset="0"/>
              </a:rPr>
              <a:t> as shown in Figure 2. The method considers that the bending angle is guided by the stiffer material and concentrated at the external soft gaps between the platelet and the unit cell boundaries.</a:t>
            </a:r>
            <a:endParaRPr lang="en-US" sz="2000" dirty="0">
              <a:latin typeface="Times New Roman" pitchFamily="18" charset="0"/>
              <a:cs typeface="Times New Roman" pitchFamily="18" charset="0"/>
            </a:endParaRPr>
          </a:p>
        </p:txBody>
      </p:sp>
      <p:sp>
        <p:nvSpPr>
          <p:cNvPr id="14" name="TextBox 13"/>
          <p:cNvSpPr txBox="1"/>
          <p:nvPr/>
        </p:nvSpPr>
        <p:spPr>
          <a:xfrm>
            <a:off x="10753279" y="3182121"/>
            <a:ext cx="10080000" cy="7560000"/>
          </a:xfrm>
          <a:prstGeom prst="roundRect">
            <a:avLst>
              <a:gd name="adj" fmla="val 2261"/>
            </a:avLst>
          </a:prstGeom>
          <a:solidFill>
            <a:srgbClr val="F7FFF7"/>
          </a:solidFill>
          <a:ln w="38100">
            <a:noFill/>
          </a:ln>
        </p:spPr>
        <p:txBody>
          <a:bodyPr wrap="square" rtlCol="0">
            <a:noAutofit/>
          </a:bodyPr>
          <a:lstStyle/>
          <a:p>
            <a:pPr algn="just"/>
            <a:r>
              <a:rPr lang="en-US" sz="2000" dirty="0" smtClean="0">
                <a:latin typeface="Times New Roman" pitchFamily="18" charset="0"/>
                <a:cs typeface="Times New Roman" pitchFamily="18" charset="0"/>
              </a:rPr>
              <a:t>One element thickness composite materials modelled by </a:t>
            </a:r>
            <a:r>
              <a:rPr lang="en-US" sz="2000" dirty="0" err="1" smtClean="0">
                <a:latin typeface="Times New Roman" pitchFamily="18" charset="0"/>
                <a:cs typeface="Times New Roman" pitchFamily="18" charset="0"/>
              </a:rPr>
              <a:t>Ansys</a:t>
            </a:r>
            <a:r>
              <a:rPr lang="en-US" sz="2000" dirty="0" smtClean="0">
                <a:latin typeface="Times New Roman" pitchFamily="18" charset="0"/>
                <a:cs typeface="Times New Roman" pitchFamily="18" charset="0"/>
              </a:rPr>
              <a:t> as shown in Figure 3 in order to solve the problem for damping and platelet composite of the unit cell to look at the strain distribution through the cross sectional area.   As shown, the strain is concentrated in the gaps between the platelets and nearly  around. Therefore, the new assumption based on the strain refraction. As a result, the analysis of soft and stiff composite materials in bending deformation should be based on the four principles:</a:t>
            </a:r>
          </a:p>
          <a:p>
            <a:pPr marL="457200" lvl="0" indent="-457200" algn="just">
              <a:buFont typeface="+mj-lt"/>
              <a:buAutoNum type="arabicPeriod"/>
            </a:pPr>
            <a:r>
              <a:rPr lang="en-US" sz="2000" dirty="0" smtClean="0">
                <a:latin typeface="Times New Roman" pitchFamily="18" charset="0"/>
                <a:cs typeface="Times New Roman" pitchFamily="18" charset="0"/>
              </a:rPr>
              <a:t>The stiff platelets reduce the strain inside the composite through the cross sectional area.</a:t>
            </a:r>
          </a:p>
          <a:p>
            <a:pPr marL="457200" lvl="0" indent="-457200" algn="just">
              <a:buFont typeface="+mj-lt"/>
              <a:buAutoNum type="arabicPeriod"/>
            </a:pPr>
            <a:r>
              <a:rPr lang="en-US" sz="2000" dirty="0" smtClean="0">
                <a:latin typeface="Times New Roman" pitchFamily="18" charset="0"/>
                <a:cs typeface="Times New Roman" pitchFamily="18" charset="0"/>
              </a:rPr>
              <a:t>The bending deformation is guided by platelets, and concentrated at the external soft gaps as shown in Figure 4.</a:t>
            </a:r>
          </a:p>
          <a:p>
            <a:pPr marL="457200" indent="-457200" algn="just">
              <a:buFont typeface="+mj-lt"/>
              <a:buAutoNum type="arabicPeriod"/>
            </a:pPr>
            <a:r>
              <a:rPr lang="en-US" sz="2000" dirty="0" smtClean="0">
                <a:latin typeface="Times New Roman" pitchFamily="18" charset="0"/>
                <a:cs typeface="Times New Roman" pitchFamily="18" charset="0"/>
              </a:rPr>
              <a:t>The calculation basis on the net horizontally force equal to zero, and the net moment equal to bending moment at the cross sectional area.</a:t>
            </a:r>
            <a:endParaRPr lang="en-US" sz="2000" dirty="0">
              <a:latin typeface="Times New Roman" pitchFamily="18" charset="0"/>
              <a:cs typeface="Times New Roman" pitchFamily="18" charset="0"/>
            </a:endParaRPr>
          </a:p>
        </p:txBody>
      </p:sp>
      <p:sp>
        <p:nvSpPr>
          <p:cNvPr id="1028" name="Rectangle 4"/>
          <p:cNvSpPr>
            <a:spLocks noChangeArrowheads="1"/>
          </p:cNvSpPr>
          <p:nvPr/>
        </p:nvSpPr>
        <p:spPr bwMode="auto">
          <a:xfrm>
            <a:off x="0" y="0"/>
            <a:ext cx="21383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556814" y="18318752"/>
            <a:ext cx="9360000" cy="7269987"/>
          </a:xfrm>
          <a:prstGeom prst="roundRect">
            <a:avLst>
              <a:gd name="adj" fmla="val 2236"/>
            </a:avLst>
          </a:prstGeom>
          <a:solidFill>
            <a:srgbClr val="F7FFF7"/>
          </a:solidFill>
          <a:ln w="38100">
            <a:noFill/>
          </a:ln>
        </p:spPr>
        <p:txBody>
          <a:bodyPr wrap="square" rtlCol="0">
            <a:noAutofit/>
          </a:bodyPr>
          <a:lstStyle/>
          <a:p>
            <a:pPr algn="just"/>
            <a:r>
              <a:rPr lang="en-US" sz="2000" dirty="0">
                <a:latin typeface="Times New Roman" pitchFamily="18" charset="0"/>
                <a:cs typeface="Times New Roman" pitchFamily="18" charset="0"/>
              </a:rPr>
              <a:t>This method is verified with finite elements in </a:t>
            </a:r>
            <a:r>
              <a:rPr lang="en-US" sz="2000" dirty="0" smtClean="0">
                <a:latin typeface="Times New Roman" pitchFamily="18" charset="0"/>
                <a:cs typeface="Times New Roman" pitchFamily="18" charset="0"/>
              </a:rPr>
              <a:t>ANSYS. The </a:t>
            </a:r>
            <a:r>
              <a:rPr lang="en-GB" sz="2000" dirty="0" smtClean="0">
                <a:latin typeface="Times New Roman" pitchFamily="18" charset="0"/>
                <a:cs typeface="Times New Roman" pitchFamily="18" charset="0"/>
              </a:rPr>
              <a:t>nit </a:t>
            </a:r>
            <a:r>
              <a:rPr lang="en-GB" sz="2000" dirty="0">
                <a:latin typeface="Times New Roman" pitchFamily="18" charset="0"/>
                <a:cs typeface="Times New Roman" pitchFamily="18" charset="0"/>
              </a:rPr>
              <a:t>cell is divided into several effective parts as shown in the Figure </a:t>
            </a:r>
            <a:r>
              <a:rPr lang="en-GB" sz="2000" dirty="0" smtClean="0">
                <a:latin typeface="Times New Roman" pitchFamily="18" charset="0"/>
                <a:cs typeface="Times New Roman" pitchFamily="18" charset="0"/>
              </a:rPr>
              <a:t>6 </a:t>
            </a:r>
            <a:r>
              <a:rPr lang="en-GB" sz="2000" dirty="0">
                <a:latin typeface="Times New Roman" pitchFamily="18" charset="0"/>
                <a:cs typeface="Times New Roman" pitchFamily="18" charset="0"/>
              </a:rPr>
              <a:t>to formulate the bending angle equation of each one</a:t>
            </a:r>
            <a:r>
              <a:rPr lang="en-GB"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GB" sz="2000" dirty="0" smtClean="0">
                <a:latin typeface="Times New Roman" pitchFamily="18" charset="0"/>
                <a:cs typeface="Times New Roman" pitchFamily="18" charset="0"/>
              </a:rPr>
              <a:t>Figure 7 </a:t>
            </a:r>
            <a:r>
              <a:rPr lang="en-GB" sz="2000" dirty="0">
                <a:latin typeface="Times New Roman" pitchFamily="18" charset="0"/>
                <a:cs typeface="Times New Roman" pitchFamily="18" charset="0"/>
              </a:rPr>
              <a:t>show the parts of bending moment through the </a:t>
            </a:r>
            <a:r>
              <a:rPr lang="en-GB" sz="2000" dirty="0" smtClean="0">
                <a:latin typeface="Times New Roman" pitchFamily="18" charset="0"/>
                <a:cs typeface="Times New Roman" pitchFamily="18" charset="0"/>
              </a:rPr>
              <a:t>length, at </a:t>
            </a:r>
            <a:r>
              <a:rPr lang="en-GB" sz="2000" dirty="0">
                <a:latin typeface="Times New Roman" pitchFamily="18" charset="0"/>
                <a:cs typeface="Times New Roman" pitchFamily="18" charset="0"/>
              </a:rPr>
              <a:t>the red and blue colour respectively. The blue area represents the </a:t>
            </a:r>
            <a:r>
              <a:rPr lang="en-GB" sz="2000" dirty="0" smtClean="0">
                <a:latin typeface="Times New Roman" pitchFamily="18" charset="0"/>
                <a:cs typeface="Times New Roman" pitchFamily="18" charset="0"/>
              </a:rPr>
              <a:t>platelets, </a:t>
            </a:r>
            <a:r>
              <a:rPr lang="en-GB" sz="2000" dirty="0">
                <a:latin typeface="Times New Roman" pitchFamily="18" charset="0"/>
                <a:cs typeface="Times New Roman" pitchFamily="18" charset="0"/>
              </a:rPr>
              <a:t>effective portion which leads to the bending angle and deflection. While the red area represents the soft effective </a:t>
            </a:r>
            <a:r>
              <a:rPr lang="en-GB" sz="2000" dirty="0" smtClean="0">
                <a:latin typeface="Times New Roman" pitchFamily="18" charset="0"/>
                <a:cs typeface="Times New Roman" pitchFamily="18" charset="0"/>
              </a:rPr>
              <a:t>part </a:t>
            </a:r>
            <a:r>
              <a:rPr lang="en-GB" sz="2000" dirty="0">
                <a:latin typeface="Times New Roman" pitchFamily="18" charset="0"/>
                <a:cs typeface="Times New Roman" pitchFamily="18" charset="0"/>
              </a:rPr>
              <a:t>which </a:t>
            </a:r>
            <a:r>
              <a:rPr lang="en-GB" sz="2000" dirty="0" smtClean="0">
                <a:latin typeface="Times New Roman" pitchFamily="18" charset="0"/>
                <a:cs typeface="Times New Roman" pitchFamily="18" charset="0"/>
              </a:rPr>
              <a:t>leads </a:t>
            </a:r>
            <a:r>
              <a:rPr lang="en-GB" sz="2000" dirty="0">
                <a:latin typeface="Times New Roman" pitchFamily="18" charset="0"/>
                <a:cs typeface="Times New Roman" pitchFamily="18" charset="0"/>
              </a:rPr>
              <a:t>to the local bending angle without deflection, but the angle is added to the next </a:t>
            </a:r>
            <a:r>
              <a:rPr lang="en-GB" sz="2000" dirty="0" smtClean="0">
                <a:latin typeface="Times New Roman" pitchFamily="18" charset="0"/>
                <a:cs typeface="Times New Roman" pitchFamily="18" charset="0"/>
              </a:rPr>
              <a:t>platelet.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Then, four cantilever cases, 4 cm, 10 cm, 15 cm external gap with 7 layers thickness, and 1cm external gap with 23 thin layers unit cell. A constant bending moment is applied in order to calculate the bending angle. Next the equivalent rigidity and first natural frequency are computed for a cantilever case by theoretical analysis. The strain concentration in the gaps which leads to the bending angle concentration at these soft spaces. This method gives good agreement between the theoretical and numerical results. This approach can be used for composite beams/plates of various rigidity (through the thickness and/or over the length) for combined stiff-soft materials.</a:t>
            </a:r>
          </a:p>
          <a:p>
            <a:pPr algn="just"/>
            <a:r>
              <a:rPr lang="en-US" sz="2000" dirty="0" smtClean="0">
                <a:latin typeface="Times New Roman" pitchFamily="18" charset="0"/>
                <a:cs typeface="Times New Roman" pitchFamily="18" charset="0"/>
              </a:rPr>
              <a:t>Finally, Figure 8 illustrates the stress distribution over the length and the thickness of a unit cell. As shown, the platelets take most the bending load which reinforces this composite, while the soft material takes most of the strain energy resulting in where the highest damping of the composite is achieved. Thus, t</a:t>
            </a:r>
            <a:r>
              <a:rPr lang="en-GB" sz="2000" dirty="0" smtClean="0">
                <a:latin typeface="Times New Roman" pitchFamily="18" charset="0"/>
                <a:cs typeface="Times New Roman" pitchFamily="18" charset="0"/>
              </a:rPr>
              <a:t>he stiffer </a:t>
            </a:r>
            <a:r>
              <a:rPr lang="en-GB" sz="2000" dirty="0">
                <a:latin typeface="Times New Roman" pitchFamily="18" charset="0"/>
                <a:cs typeface="Times New Roman" pitchFamily="18" charset="0"/>
              </a:rPr>
              <a:t>parts just take </a:t>
            </a:r>
            <a:r>
              <a:rPr lang="en-GB" sz="2000" dirty="0" smtClean="0">
                <a:latin typeface="Times New Roman" pitchFamily="18" charset="0"/>
                <a:cs typeface="Times New Roman" pitchFamily="18" charset="0"/>
              </a:rPr>
              <a:t>portion </a:t>
            </a:r>
            <a:r>
              <a:rPr lang="en-GB" sz="2000" dirty="0">
                <a:latin typeface="Times New Roman" pitchFamily="18" charset="0"/>
                <a:cs typeface="Times New Roman" pitchFamily="18" charset="0"/>
              </a:rPr>
              <a:t>of bending moment through the cross sectional area. Therefore, the central </a:t>
            </a:r>
            <a:r>
              <a:rPr lang="en-GB" sz="2000" dirty="0" smtClean="0">
                <a:latin typeface="Times New Roman" pitchFamily="18" charset="0"/>
                <a:cs typeface="Times New Roman" pitchFamily="18" charset="0"/>
              </a:rPr>
              <a:t>question of this work </a:t>
            </a:r>
            <a:r>
              <a:rPr lang="en-GB" sz="2000" dirty="0">
                <a:latin typeface="Times New Roman" pitchFamily="18" charset="0"/>
                <a:cs typeface="Times New Roman" pitchFamily="18" charset="0"/>
              </a:rPr>
              <a:t>will be “ how do the soft material and platelets configuration control the effective bending moment? ”</a:t>
            </a:r>
            <a:endParaRPr lang="en-US" sz="2000" dirty="0" smtClean="0">
              <a:latin typeface="Times New Roman" pitchFamily="18" charset="0"/>
              <a:cs typeface="Times New Roman" pitchFamily="18" charset="0"/>
            </a:endParaRPr>
          </a:p>
        </p:txBody>
      </p:sp>
      <p:sp>
        <p:nvSpPr>
          <p:cNvPr id="17" name="TextBox 16"/>
          <p:cNvSpPr txBox="1"/>
          <p:nvPr/>
        </p:nvSpPr>
        <p:spPr>
          <a:xfrm>
            <a:off x="556814" y="26648500"/>
            <a:ext cx="9360000" cy="2653686"/>
          </a:xfrm>
          <a:prstGeom prst="roundRect">
            <a:avLst>
              <a:gd name="adj" fmla="val 5384"/>
            </a:avLst>
          </a:prstGeom>
          <a:solidFill>
            <a:srgbClr val="F7FFF7"/>
          </a:solidFill>
          <a:ln w="38100">
            <a:noFill/>
          </a:ln>
        </p:spPr>
        <p:txBody>
          <a:bodyPr wrap="square" rtlCol="0">
            <a:noAutofit/>
          </a:bodyPr>
          <a:lstStyle/>
          <a:p>
            <a:pPr marL="457200" indent="-457200" algn="ctr"/>
            <a:endParaRPr lang="en-GB" sz="2000" b="1" dirty="0" smtClean="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2000" dirty="0" smtClean="0">
                <a:latin typeface="Times New Roman" panose="02020603050405020304" pitchFamily="18" charset="0"/>
                <a:cs typeface="Times New Roman" panose="02020603050405020304" pitchFamily="18" charset="0"/>
              </a:rPr>
              <a:t>Effective bending moment is shown to provide acceptable predictions for soft-stiff sub-structure layered composite.</a:t>
            </a:r>
          </a:p>
          <a:p>
            <a:pPr marL="457200" indent="-457200" algn="just">
              <a:buFont typeface="+mj-lt"/>
              <a:buAutoNum type="arabicPeriod"/>
            </a:pPr>
            <a:r>
              <a:rPr lang="en-GB" sz="2000" dirty="0" smtClean="0">
                <a:latin typeface="Times New Roman" panose="02020603050405020304" pitchFamily="18" charset="0"/>
                <a:cs typeface="Times New Roman" panose="02020603050405020304" pitchFamily="18" charset="0"/>
              </a:rPr>
              <a:t>M/I is constant value in each part through the thickness of bending laminated beam.</a:t>
            </a:r>
          </a:p>
          <a:p>
            <a:pPr marL="457200" indent="-457200" algn="just">
              <a:buFont typeface="+mj-lt"/>
              <a:buAutoNum type="arabicPeriod"/>
            </a:pPr>
            <a:r>
              <a:rPr lang="en-GB" sz="2000" dirty="0" smtClean="0">
                <a:latin typeface="Times New Roman" panose="02020603050405020304" pitchFamily="18" charset="0"/>
                <a:cs typeface="Times New Roman" panose="02020603050405020304" pitchFamily="18" charset="0"/>
              </a:rPr>
              <a:t>In case of soft-stiff sub-structure layered composite, the deflection results from effective parts.</a:t>
            </a:r>
          </a:p>
          <a:p>
            <a:pPr marL="457200" indent="-457200" algn="just">
              <a:buFont typeface="+mj-lt"/>
              <a:buAutoNum type="arabicPeriod"/>
            </a:pPr>
            <a:r>
              <a:rPr lang="en-GB" sz="2000" dirty="0" smtClean="0">
                <a:latin typeface="Times New Roman" panose="02020603050405020304" pitchFamily="18" charset="0"/>
                <a:cs typeface="Times New Roman" panose="02020603050405020304" pitchFamily="18" charset="0"/>
              </a:rPr>
              <a:t>The bending angle is concentrated at the external soft gaps.</a:t>
            </a:r>
            <a:endParaRPr lang="en-GB" sz="2000" dirty="0">
              <a:latin typeface="Times New Roman" panose="02020603050405020304" pitchFamily="18" charset="0"/>
              <a:cs typeface="Times New Roman" panose="02020603050405020304" pitchFamily="18" charset="0"/>
            </a:endParaRPr>
          </a:p>
        </p:txBody>
      </p:sp>
      <p:pic>
        <p:nvPicPr>
          <p:cNvPr id="2" name="Picture 3"/>
          <p:cNvPicPr>
            <a:picLocks noChangeAspect="1" noChangeArrowheads="1"/>
          </p:cNvPicPr>
          <p:nvPr/>
        </p:nvPicPr>
        <p:blipFill>
          <a:blip r:embed="rId4" cstate="print">
            <a:duotone>
              <a:prstClr val="black"/>
              <a:schemeClr val="bg1">
                <a:tint val="45000"/>
                <a:satMod val="400000"/>
              </a:schemeClr>
            </a:duotone>
          </a:blip>
          <a:srcRect/>
          <a:stretch>
            <a:fillRect/>
          </a:stretch>
        </p:blipFill>
        <p:spPr bwMode="auto">
          <a:xfrm>
            <a:off x="1260538" y="7289328"/>
            <a:ext cx="3200000" cy="2880000"/>
          </a:xfrm>
          <a:prstGeom prst="roundRect">
            <a:avLst>
              <a:gd name="adj" fmla="val 13284"/>
            </a:avLst>
          </a:prstGeom>
          <a:noFill/>
          <a:ln w="9525">
            <a:noFill/>
            <a:miter lim="800000"/>
            <a:headEnd/>
            <a:tailEnd/>
          </a:ln>
          <a:effectLst/>
        </p:spPr>
      </p:pic>
      <p:pic>
        <p:nvPicPr>
          <p:cNvPr id="1042" name="Picture 18"/>
          <p:cNvPicPr>
            <a:picLocks noChangeAspect="1" noChangeArrowheads="1"/>
          </p:cNvPicPr>
          <p:nvPr/>
        </p:nvPicPr>
        <p:blipFill>
          <a:blip r:embed="rId5" cstate="print"/>
          <a:srcRect/>
          <a:stretch>
            <a:fillRect/>
          </a:stretch>
        </p:blipFill>
        <p:spPr bwMode="auto">
          <a:xfrm>
            <a:off x="4923167" y="7364091"/>
            <a:ext cx="5175849" cy="2880000"/>
          </a:xfrm>
          <a:prstGeom prst="roundRect">
            <a:avLst/>
          </a:prstGeom>
          <a:noFill/>
          <a:ln w="9525">
            <a:noFill/>
            <a:miter lim="800000"/>
            <a:headEnd/>
            <a:tailEnd/>
          </a:ln>
          <a:effectLst/>
        </p:spPr>
      </p:pic>
      <p:pic>
        <p:nvPicPr>
          <p:cNvPr id="1043" name="Picture 19"/>
          <p:cNvPicPr>
            <a:picLocks noChangeAspect="1" noChangeArrowheads="1"/>
          </p:cNvPicPr>
          <p:nvPr/>
        </p:nvPicPr>
        <p:blipFill>
          <a:blip r:embed="rId6" cstate="print"/>
          <a:srcRect l="26464" t="40483" r="24790" b="24376"/>
          <a:stretch>
            <a:fillRect/>
          </a:stretch>
        </p:blipFill>
        <p:spPr bwMode="auto">
          <a:xfrm>
            <a:off x="10987199" y="7461117"/>
            <a:ext cx="6402355" cy="2880000"/>
          </a:xfrm>
          <a:prstGeom prst="roundRect">
            <a:avLst/>
          </a:prstGeom>
          <a:noFill/>
          <a:ln w="9525">
            <a:noFill/>
            <a:miter lim="800000"/>
            <a:headEnd/>
            <a:tailEnd/>
          </a:ln>
          <a:effectLst/>
        </p:spPr>
      </p:pic>
      <p:pic>
        <p:nvPicPr>
          <p:cNvPr id="1044" name="Picture 20"/>
          <p:cNvPicPr>
            <a:picLocks noChangeAspect="1" noChangeArrowheads="1"/>
          </p:cNvPicPr>
          <p:nvPr/>
        </p:nvPicPr>
        <p:blipFill>
          <a:blip r:embed="rId7" cstate="print"/>
          <a:srcRect l="34988" t="35766" r="34246" b="21074"/>
          <a:stretch>
            <a:fillRect/>
          </a:stretch>
        </p:blipFill>
        <p:spPr bwMode="auto">
          <a:xfrm>
            <a:off x="17482137" y="7461117"/>
            <a:ext cx="3258559" cy="2880000"/>
          </a:xfrm>
          <a:prstGeom prst="roundRect">
            <a:avLst/>
          </a:prstGeom>
          <a:noFill/>
          <a:ln w="9525">
            <a:noFill/>
            <a:miter lim="800000"/>
            <a:headEnd/>
            <a:tailEnd/>
          </a:ln>
          <a:effectLst/>
        </p:spPr>
      </p:pic>
      <p:grpSp>
        <p:nvGrpSpPr>
          <p:cNvPr id="28" name="Group 27"/>
          <p:cNvGrpSpPr/>
          <p:nvPr/>
        </p:nvGrpSpPr>
        <p:grpSpPr>
          <a:xfrm>
            <a:off x="558956" y="11604877"/>
            <a:ext cx="10080000" cy="5760000"/>
            <a:chOff x="556517" y="11674450"/>
            <a:chExt cx="9900000" cy="5760000"/>
          </a:xfrm>
        </p:grpSpPr>
        <p:sp>
          <p:nvSpPr>
            <p:cNvPr id="16" name="TextBox 15"/>
            <p:cNvSpPr txBox="1"/>
            <p:nvPr/>
          </p:nvSpPr>
          <p:spPr>
            <a:xfrm>
              <a:off x="556517" y="11674450"/>
              <a:ext cx="9900000" cy="5760000"/>
            </a:xfrm>
            <a:prstGeom prst="roundRect">
              <a:avLst>
                <a:gd name="adj" fmla="val 2978"/>
              </a:avLst>
            </a:prstGeom>
            <a:solidFill>
              <a:srgbClr val="F7FFF7"/>
            </a:solidFill>
            <a:ln w="38100">
              <a:noFill/>
            </a:ln>
          </p:spPr>
          <p:txBody>
            <a:bodyPr wrap="square" rtlCol="0">
              <a:noAutofit/>
            </a:bodyPr>
            <a:lstStyle/>
            <a:p>
              <a:pPr algn="just"/>
              <a:r>
                <a:rPr lang="en-US" sz="2000" dirty="0" err="1" smtClean="0">
                  <a:latin typeface="Times New Roman" pitchFamily="18" charset="0"/>
                  <a:cs typeface="Times New Roman" pitchFamily="18" charset="0"/>
                </a:rPr>
                <a:t>Matlab</a:t>
              </a:r>
              <a:r>
                <a:rPr lang="en-US" sz="2000" dirty="0" smtClean="0">
                  <a:latin typeface="Times New Roman" pitchFamily="18" charset="0"/>
                  <a:cs typeface="Times New Roman" pitchFamily="18" charset="0"/>
                </a:rPr>
                <a:t> code is designed to compute the bending moments M</a:t>
              </a:r>
              <a:r>
                <a:rPr lang="en-US" sz="2000" baseline="-25000" dirty="0" smtClean="0">
                  <a:latin typeface="Times New Roman" pitchFamily="18" charset="0"/>
                  <a:cs typeface="Times New Roman" pitchFamily="18" charset="0"/>
                </a:rPr>
                <a:t>1, </a:t>
              </a:r>
              <a:r>
                <a:rPr lang="en-US" sz="2000" dirty="0" smtClean="0">
                  <a:latin typeface="Times New Roman" pitchFamily="18" charset="0"/>
                  <a:cs typeface="Times New Roman" pitchFamily="18" charset="0"/>
                </a:rPr>
                <a:t>M</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and M</a:t>
              </a:r>
              <a:r>
                <a:rPr lang="en-US" sz="2000" baseline="-25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 over the system length by using the stress distribution to draw the M-x diagram for the </a:t>
              </a:r>
              <a:r>
                <a:rPr lang="en-US" sz="2000" dirty="0" err="1" smtClean="0">
                  <a:latin typeface="Times New Roman" pitchFamily="18" charset="0"/>
                  <a:cs typeface="Times New Roman" pitchFamily="18" charset="0"/>
                </a:rPr>
                <a:t>the</a:t>
              </a:r>
              <a:r>
                <a:rPr lang="en-US" sz="2000" dirty="0" smtClean="0">
                  <a:latin typeface="Times New Roman" pitchFamily="18" charset="0"/>
                  <a:cs typeface="Times New Roman" pitchFamily="18" charset="0"/>
                </a:rPr>
                <a:t> unit cell. The area under this curve divided by EI represents the bending angle, and the area under angle curve represents the deflection. In this way, the equivalent rigidity can be estimated according to formula:</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Where at each part as shown</a:t>
              </a:r>
            </a:p>
            <a:p>
              <a:r>
                <a:rPr lang="en-US" sz="2000" dirty="0" smtClean="0">
                  <a:latin typeface="Times New Roman" pitchFamily="18" charset="0"/>
                  <a:cs typeface="Times New Roman" pitchFamily="18" charset="0"/>
                </a:rPr>
                <a:t> in Figure 5, a and b are constants.</a:t>
              </a:r>
            </a:p>
            <a:p>
              <a:r>
                <a:rPr lang="en-US" sz="2000" dirty="0" smtClean="0">
                  <a:latin typeface="Times New Roman" pitchFamily="18" charset="0"/>
                  <a:cs typeface="Times New Roman" pitchFamily="18" charset="0"/>
                </a:rPr>
                <a:t>I: local second moment area</a:t>
              </a:r>
            </a:p>
            <a:p>
              <a:r>
                <a:rPr lang="en-US" sz="2000" dirty="0" smtClean="0">
                  <a:latin typeface="Times New Roman" pitchFamily="18" charset="0"/>
                  <a:cs typeface="Times New Roman" pitchFamily="18" charset="0"/>
                </a:rPr>
                <a:t>   inertia</a:t>
              </a:r>
            </a:p>
            <a:p>
              <a:r>
                <a:rPr lang="en-US" sz="2000" dirty="0" smtClean="0">
                  <a:latin typeface="Times New Roman" pitchFamily="18" charset="0"/>
                  <a:cs typeface="Times New Roman" pitchFamily="18" charset="0"/>
                </a:rPr>
                <a:t>q: local first moment area</a:t>
              </a:r>
            </a:p>
            <a:p>
              <a:r>
                <a:rPr lang="en-US" sz="2000" dirty="0" smtClean="0">
                  <a:latin typeface="Times New Roman" pitchFamily="18" charset="0"/>
                  <a:cs typeface="Times New Roman" pitchFamily="18" charset="0"/>
                </a:rPr>
                <a:t>    inertia</a:t>
              </a:r>
            </a:p>
          </p:txBody>
        </p:sp>
        <p:pic>
          <p:nvPicPr>
            <p:cNvPr id="1030" name="Picture 6"/>
            <p:cNvPicPr>
              <a:picLocks noChangeAspect="1" noChangeArrowheads="1"/>
            </p:cNvPicPr>
            <p:nvPr/>
          </p:nvPicPr>
          <p:blipFill>
            <a:blip r:embed="rId8" cstate="print">
              <a:duotone>
                <a:prstClr val="black"/>
                <a:srgbClr val="F7FFF7">
                  <a:tint val="45000"/>
                  <a:satMod val="400000"/>
                </a:srgbClr>
              </a:duotone>
            </a:blip>
            <a:srcRect/>
            <a:stretch>
              <a:fillRect/>
            </a:stretch>
          </p:blipFill>
          <p:spPr bwMode="auto">
            <a:xfrm>
              <a:off x="8001781" y="13932087"/>
              <a:ext cx="1811547" cy="414068"/>
            </a:xfrm>
            <a:prstGeom prst="rect">
              <a:avLst/>
            </a:prstGeom>
            <a:solidFill>
              <a:srgbClr val="EBFFEB"/>
            </a:solidFill>
            <a:ln w="9525">
              <a:noFill/>
              <a:miter lim="800000"/>
              <a:headEnd/>
              <a:tailEnd/>
            </a:ln>
            <a:effectLst/>
          </p:spPr>
        </p:pic>
        <p:pic>
          <p:nvPicPr>
            <p:cNvPr id="1029" name="Picture 5"/>
            <p:cNvPicPr>
              <a:picLocks noChangeAspect="1" noChangeArrowheads="1"/>
            </p:cNvPicPr>
            <p:nvPr/>
          </p:nvPicPr>
          <p:blipFill>
            <a:blip r:embed="rId9" cstate="print">
              <a:duotone>
                <a:prstClr val="black"/>
                <a:srgbClr val="F7FFF7">
                  <a:tint val="45000"/>
                  <a:satMod val="400000"/>
                </a:srgbClr>
              </a:duotone>
            </a:blip>
            <a:srcRect/>
            <a:stretch>
              <a:fillRect/>
            </a:stretch>
          </p:blipFill>
          <p:spPr bwMode="auto">
            <a:xfrm>
              <a:off x="2769788" y="13741750"/>
              <a:ext cx="3450568" cy="1207699"/>
            </a:xfrm>
            <a:prstGeom prst="rect">
              <a:avLst/>
            </a:prstGeom>
            <a:noFill/>
            <a:ln w="9525">
              <a:noFill/>
              <a:miter lim="800000"/>
              <a:headEnd/>
              <a:tailEnd/>
            </a:ln>
            <a:effectLst/>
          </p:spPr>
        </p:pic>
        <p:pic>
          <p:nvPicPr>
            <p:cNvPr id="1045" name="Picture 21"/>
            <p:cNvPicPr>
              <a:picLocks noChangeAspect="1" noChangeArrowheads="1"/>
            </p:cNvPicPr>
            <p:nvPr/>
          </p:nvPicPr>
          <p:blipFill>
            <a:blip r:embed="rId10" cstate="print">
              <a:duotone>
                <a:prstClr val="black"/>
                <a:srgbClr val="F7FFF7">
                  <a:tint val="45000"/>
                  <a:satMod val="400000"/>
                </a:srgbClr>
              </a:duotone>
            </a:blip>
            <a:srcRect l="73879" t="23502" r="4412" b="42536"/>
            <a:stretch>
              <a:fillRect/>
            </a:stretch>
          </p:blipFill>
          <p:spPr bwMode="auto">
            <a:xfrm>
              <a:off x="7199506" y="14300987"/>
              <a:ext cx="2967487" cy="2621583"/>
            </a:xfrm>
            <a:prstGeom prst="rect">
              <a:avLst/>
            </a:prstGeom>
            <a:noFill/>
            <a:ln w="9525">
              <a:noFill/>
              <a:miter lim="800000"/>
              <a:headEnd/>
              <a:tailEnd/>
            </a:ln>
            <a:effectLst/>
          </p:spPr>
        </p:pic>
      </p:grpSp>
      <p:sp>
        <p:nvSpPr>
          <p:cNvPr id="15" name="TextBox 14"/>
          <p:cNvSpPr txBox="1"/>
          <p:nvPr/>
        </p:nvSpPr>
        <p:spPr>
          <a:xfrm>
            <a:off x="10753279" y="11611950"/>
            <a:ext cx="10080000" cy="5760000"/>
          </a:xfrm>
          <a:prstGeom prst="roundRect">
            <a:avLst>
              <a:gd name="adj" fmla="val 2430"/>
            </a:avLst>
          </a:prstGeom>
          <a:solidFill>
            <a:srgbClr val="F7FFF7"/>
          </a:solidFill>
          <a:ln w="38100">
            <a:noFill/>
          </a:ln>
        </p:spPr>
        <p:txBody>
          <a:bodyPr wrap="square" rtlCol="0">
            <a:noAutofit/>
          </a:bodyPr>
          <a:lstStyle/>
          <a:p>
            <a:pPr algn="just"/>
            <a:r>
              <a:rPr lang="en-US" sz="2000" dirty="0" smtClean="0">
                <a:latin typeface="Times New Roman" pitchFamily="18" charset="0"/>
                <a:cs typeface="Times New Roman" pitchFamily="18" charset="0"/>
              </a:rPr>
              <a:t>In same context, the unit cell is divided into several effective parts as shown in the Figure 6 to formulate the bending angle equation of each one. In case of soft and stiff composite materials, the bending angle is guided by the stiff material in addition to the additive angle at the external soft gaps between the external platelets. The composite parts just take portion of bending moment through the cross sectional area. Therefore, the central question will be “ how do the soft material and platelets configuration control the effective bending moment? ”</a:t>
            </a:r>
          </a:p>
          <a:p>
            <a:pPr algn="just"/>
            <a:endParaRPr lang="en-US" sz="2000" dirty="0" smtClean="0">
              <a:latin typeface="Times New Roman" pitchFamily="18" charset="0"/>
              <a:cs typeface="Times New Roman" pitchFamily="18" charset="0"/>
            </a:endParaRPr>
          </a:p>
        </p:txBody>
      </p:sp>
      <p:pic>
        <p:nvPicPr>
          <p:cNvPr id="1048" name="Picture 24"/>
          <p:cNvPicPr>
            <a:picLocks noChangeAspect="1" noChangeArrowheads="1"/>
          </p:cNvPicPr>
          <p:nvPr/>
        </p:nvPicPr>
        <p:blipFill>
          <a:blip r:embed="rId11" cstate="print">
            <a:duotone>
              <a:prstClr val="black"/>
              <a:srgbClr val="F7FFF7">
                <a:tint val="45000"/>
                <a:satMod val="400000"/>
              </a:srgbClr>
            </a:duotone>
          </a:blip>
          <a:srcRect l="13545" t="34823" r="56621" b="34989"/>
          <a:stretch>
            <a:fillRect/>
          </a:stretch>
        </p:blipFill>
        <p:spPr bwMode="auto">
          <a:xfrm>
            <a:off x="11341162" y="14447859"/>
            <a:ext cx="3140015" cy="1794294"/>
          </a:xfrm>
          <a:prstGeom prst="rect">
            <a:avLst/>
          </a:prstGeom>
          <a:noFill/>
          <a:ln w="9525">
            <a:noFill/>
            <a:miter lim="800000"/>
            <a:headEnd/>
            <a:tailEnd/>
          </a:ln>
          <a:effectLst/>
        </p:spPr>
      </p:pic>
      <p:pic>
        <p:nvPicPr>
          <p:cNvPr id="1046" name="Picture 22"/>
          <p:cNvPicPr>
            <a:picLocks noChangeAspect="1" noChangeArrowheads="1"/>
          </p:cNvPicPr>
          <p:nvPr/>
        </p:nvPicPr>
        <p:blipFill>
          <a:blip r:embed="rId12" cstate="print"/>
          <a:srcRect l="25399" t="30813" r="24523" b="16357"/>
          <a:stretch>
            <a:fillRect/>
          </a:stretch>
        </p:blipFill>
        <p:spPr bwMode="auto">
          <a:xfrm>
            <a:off x="15404551" y="14111815"/>
            <a:ext cx="4834286" cy="2880000"/>
          </a:xfrm>
          <a:prstGeom prst="roundRect">
            <a:avLst>
              <a:gd name="adj" fmla="val 5484"/>
            </a:avLst>
          </a:prstGeom>
          <a:noFill/>
          <a:ln w="9525">
            <a:noFill/>
            <a:miter lim="800000"/>
            <a:headEnd/>
            <a:tailEnd/>
          </a:ln>
          <a:effectLst/>
        </p:spPr>
      </p:pic>
      <p:sp>
        <p:nvSpPr>
          <p:cNvPr id="46" name="Rounded Rectangle 45"/>
          <p:cNvSpPr/>
          <p:nvPr/>
        </p:nvSpPr>
        <p:spPr>
          <a:xfrm>
            <a:off x="10020456" y="17718880"/>
            <a:ext cx="10800000" cy="11579986"/>
          </a:xfrm>
          <a:prstGeom prst="roundRect">
            <a:avLst>
              <a:gd name="adj" fmla="val 13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0" name="Picture 26"/>
          <p:cNvPicPr>
            <a:picLocks noChangeAspect="1" noChangeArrowheads="1"/>
          </p:cNvPicPr>
          <p:nvPr/>
        </p:nvPicPr>
        <p:blipFill rotWithShape="1">
          <a:blip r:embed="rId13" cstate="print"/>
          <a:srcRect b="9936"/>
          <a:stretch/>
        </p:blipFill>
        <p:spPr bwMode="auto">
          <a:xfrm>
            <a:off x="10579962" y="21638763"/>
            <a:ext cx="9688372" cy="2981423"/>
          </a:xfrm>
          <a:prstGeom prst="rect">
            <a:avLst/>
          </a:prstGeom>
          <a:noFill/>
          <a:ln w="9525">
            <a:noFill/>
            <a:miter lim="800000"/>
            <a:headEnd/>
            <a:tailEnd/>
          </a:ln>
          <a:effectLst/>
        </p:spPr>
      </p:pic>
      <p:pic>
        <p:nvPicPr>
          <p:cNvPr id="1051" name="Picture 27"/>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21359"/>
          <a:stretch/>
        </p:blipFill>
        <p:spPr bwMode="auto">
          <a:xfrm>
            <a:off x="10638956" y="25145004"/>
            <a:ext cx="9360000" cy="3239546"/>
          </a:xfrm>
          <a:prstGeom prst="rect">
            <a:avLst/>
          </a:prstGeom>
          <a:noFill/>
          <a:ln w="9525">
            <a:noFill/>
            <a:miter lim="800000"/>
            <a:headEnd/>
            <a:tailEnd/>
          </a:ln>
          <a:effectLst/>
        </p:spPr>
      </p:pic>
      <p:pic>
        <p:nvPicPr>
          <p:cNvPr id="1026" name="Picture 2"/>
          <p:cNvPicPr>
            <a:picLocks noChangeAspect="1" noChangeArrowheads="1"/>
          </p:cNvPicPr>
          <p:nvPr/>
        </p:nvPicPr>
        <p:blipFill>
          <a:blip r:embed="rId15" cstate="print">
            <a:lum bright="20000" contrast="60000"/>
          </a:blip>
          <a:srcRect l="3801" t="47964" r="4185" b="25722"/>
          <a:stretch>
            <a:fillRect/>
          </a:stretch>
        </p:blipFill>
        <p:spPr bwMode="auto">
          <a:xfrm>
            <a:off x="11243290" y="21361208"/>
            <a:ext cx="3879544" cy="608814"/>
          </a:xfrm>
          <a:prstGeom prst="rect">
            <a:avLst/>
          </a:prstGeom>
          <a:noFill/>
        </p:spPr>
      </p:pic>
      <p:pic>
        <p:nvPicPr>
          <p:cNvPr id="1027" name="Picture 3"/>
          <p:cNvPicPr>
            <a:picLocks noChangeAspect="1" noChangeArrowheads="1"/>
          </p:cNvPicPr>
          <p:nvPr/>
        </p:nvPicPr>
        <p:blipFill>
          <a:blip r:embed="rId16" cstate="print">
            <a:lum contrast="60000"/>
          </a:blip>
          <a:srcRect l="1010" t="50098" r="2133" b="25540"/>
          <a:stretch>
            <a:fillRect/>
          </a:stretch>
        </p:blipFill>
        <p:spPr bwMode="auto">
          <a:xfrm>
            <a:off x="16111775" y="21352229"/>
            <a:ext cx="3690938" cy="644525"/>
          </a:xfrm>
          <a:prstGeom prst="rect">
            <a:avLst/>
          </a:prstGeom>
          <a:noFill/>
        </p:spPr>
      </p:pic>
      <p:pic>
        <p:nvPicPr>
          <p:cNvPr id="3" name="Picture 4"/>
          <p:cNvPicPr>
            <a:picLocks noChangeAspect="1" noChangeArrowheads="1"/>
          </p:cNvPicPr>
          <p:nvPr/>
        </p:nvPicPr>
        <p:blipFill>
          <a:blip r:embed="rId17" cstate="print">
            <a:lum contrast="60000"/>
          </a:blip>
          <a:srcRect l="2435" t="51575" r="1410" b="26311"/>
          <a:stretch>
            <a:fillRect/>
          </a:stretch>
        </p:blipFill>
        <p:spPr bwMode="auto">
          <a:xfrm>
            <a:off x="11176883" y="25181215"/>
            <a:ext cx="3567140" cy="739802"/>
          </a:xfrm>
          <a:prstGeom prst="rect">
            <a:avLst/>
          </a:prstGeom>
          <a:noFill/>
        </p:spPr>
      </p:pic>
      <p:pic>
        <p:nvPicPr>
          <p:cNvPr id="4" name="Picture 5"/>
          <p:cNvPicPr>
            <a:picLocks noChangeAspect="1" noChangeArrowheads="1"/>
          </p:cNvPicPr>
          <p:nvPr/>
        </p:nvPicPr>
        <p:blipFill>
          <a:blip r:embed="rId18" cstate="print">
            <a:lum contrast="80000"/>
          </a:blip>
          <a:srcRect l="3819" t="44098" r="3145" b="33817"/>
          <a:stretch>
            <a:fillRect/>
          </a:stretch>
        </p:blipFill>
        <p:spPr bwMode="auto">
          <a:xfrm rot="10800000" flipV="1">
            <a:off x="15825973" y="25092181"/>
            <a:ext cx="3681412" cy="636528"/>
          </a:xfrm>
          <a:prstGeom prst="rect">
            <a:avLst/>
          </a:prstGeom>
          <a:noFill/>
        </p:spPr>
      </p:pic>
      <p:sp>
        <p:nvSpPr>
          <p:cNvPr id="31" name="TextBox 30"/>
          <p:cNvSpPr txBox="1"/>
          <p:nvPr/>
        </p:nvSpPr>
        <p:spPr>
          <a:xfrm>
            <a:off x="17570744" y="1549317"/>
            <a:ext cx="1366892" cy="584775"/>
          </a:xfrm>
          <a:prstGeom prst="rect">
            <a:avLst/>
          </a:prstGeom>
          <a:noFill/>
        </p:spPr>
        <p:txBody>
          <a:bodyPr wrap="square" rtlCol="0">
            <a:spAutoFit/>
          </a:bodyPr>
          <a:lstStyle/>
          <a:p>
            <a:pPr algn="ctr"/>
            <a:r>
              <a:rPr lang="en-GB" sz="1600" b="1" i="1" dirty="0" smtClean="0">
                <a:solidFill>
                  <a:srgbClr val="002060"/>
                </a:solidFill>
                <a:latin typeface="Times New Roman" panose="02020603050405020304" pitchFamily="18" charset="0"/>
                <a:cs typeface="Times New Roman" panose="02020603050405020304" pitchFamily="18" charset="0"/>
              </a:rPr>
              <a:t>vibration </a:t>
            </a:r>
          </a:p>
          <a:p>
            <a:pPr algn="ctr"/>
            <a:r>
              <a:rPr lang="en-GB" sz="1600" b="1" i="1" dirty="0" smtClean="0">
                <a:solidFill>
                  <a:srgbClr val="002060"/>
                </a:solidFill>
                <a:latin typeface="Times New Roman" panose="02020603050405020304" pitchFamily="18" charset="0"/>
                <a:cs typeface="Times New Roman" panose="02020603050405020304" pitchFamily="18" charset="0"/>
              </a:rPr>
              <a:t>technologies</a:t>
            </a:r>
            <a:endParaRPr lang="en-GB" sz="1600" b="1" i="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439679" y="24508950"/>
            <a:ext cx="2717932" cy="400110"/>
          </a:xfrm>
          <a:prstGeom prst="rect">
            <a:avLst/>
          </a:prstGeom>
          <a:noFill/>
        </p:spPr>
        <p:txBody>
          <a:bodyPr wrap="square" rtlCol="0">
            <a:spAutoFit/>
          </a:bodyPr>
          <a:lstStyle/>
          <a:p>
            <a:r>
              <a:rPr lang="en-GB" sz="2000" i="1" dirty="0" smtClean="0">
                <a:latin typeface="Times New Roman" panose="02020603050405020304" pitchFamily="18" charset="0"/>
                <a:cs typeface="Times New Roman" panose="02020603050405020304" pitchFamily="18" charset="0"/>
              </a:rPr>
              <a:t>a. 4 cm gap space</a:t>
            </a:r>
            <a:endParaRPr lang="en-GB" sz="2000" i="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13018564" y="2565804"/>
            <a:ext cx="5400000" cy="558392"/>
          </a:xfrm>
          <a:prstGeom prst="roundRect">
            <a:avLst>
              <a:gd name="adj" fmla="val 50000"/>
            </a:avLst>
          </a:prstGeom>
          <a:solidFill>
            <a:srgbClr val="F7FFF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Effective bending moment method</a:t>
            </a:r>
          </a:p>
        </p:txBody>
      </p:sp>
      <p:sp>
        <p:nvSpPr>
          <p:cNvPr id="36" name="Rounded Rectangle 35"/>
          <p:cNvSpPr/>
          <p:nvPr/>
        </p:nvSpPr>
        <p:spPr>
          <a:xfrm>
            <a:off x="3096514" y="2544712"/>
            <a:ext cx="5400000" cy="558392"/>
          </a:xfrm>
          <a:prstGeom prst="roundRect">
            <a:avLst>
              <a:gd name="adj" fmla="val 50000"/>
            </a:avLst>
          </a:prstGeom>
          <a:solidFill>
            <a:srgbClr val="F7FFF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Abstract</a:t>
            </a:r>
          </a:p>
        </p:txBody>
      </p:sp>
      <p:sp>
        <p:nvSpPr>
          <p:cNvPr id="37" name="Rounded Rectangle 36"/>
          <p:cNvSpPr/>
          <p:nvPr/>
        </p:nvSpPr>
        <p:spPr>
          <a:xfrm>
            <a:off x="13022482" y="10977417"/>
            <a:ext cx="5400000" cy="558392"/>
          </a:xfrm>
          <a:prstGeom prst="roundRect">
            <a:avLst>
              <a:gd name="adj" fmla="val 50000"/>
            </a:avLst>
          </a:prstGeom>
          <a:solidFill>
            <a:srgbClr val="F7FFF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The Effective Parts</a:t>
            </a:r>
          </a:p>
        </p:txBody>
      </p:sp>
      <p:sp>
        <p:nvSpPr>
          <p:cNvPr id="38" name="Rounded Rectangle 37"/>
          <p:cNvSpPr/>
          <p:nvPr/>
        </p:nvSpPr>
        <p:spPr>
          <a:xfrm>
            <a:off x="608635" y="29463604"/>
            <a:ext cx="20211821" cy="288000"/>
          </a:xfrm>
          <a:prstGeom prst="roundRect">
            <a:avLst>
              <a:gd name="adj" fmla="val 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chemeClr val="tx1"/>
                </a:solidFill>
                <a:latin typeface="Times New Roman" pitchFamily="18" charset="0"/>
                <a:cs typeface="Times New Roman" pitchFamily="18" charset="0"/>
              </a:rPr>
              <a:t>Department of mechanical engineering &gt; Dynamic group &gt; January 2018</a:t>
            </a:r>
            <a:endParaRPr lang="en-US" sz="1400" i="1" dirty="0">
              <a:solidFill>
                <a:schemeClr val="tx1"/>
              </a:solidFill>
              <a:latin typeface="Times New Roman" pitchFamily="18" charset="0"/>
              <a:cs typeface="Times New Roman" pitchFamily="18" charset="0"/>
            </a:endParaRPr>
          </a:p>
        </p:txBody>
      </p:sp>
      <p:sp>
        <p:nvSpPr>
          <p:cNvPr id="39" name="TextBox 38"/>
          <p:cNvSpPr txBox="1"/>
          <p:nvPr/>
        </p:nvSpPr>
        <p:spPr>
          <a:xfrm>
            <a:off x="16499020" y="24488134"/>
            <a:ext cx="2717932" cy="400110"/>
          </a:xfrm>
          <a:prstGeom prst="rect">
            <a:avLst/>
          </a:prstGeom>
          <a:noFill/>
        </p:spPr>
        <p:txBody>
          <a:bodyPr wrap="square" rtlCol="0">
            <a:spAutoFit/>
          </a:bodyPr>
          <a:lstStyle/>
          <a:p>
            <a:r>
              <a:rPr lang="en-GB" sz="2000" i="1" dirty="0" smtClean="0">
                <a:latin typeface="Times New Roman" panose="02020603050405020304" pitchFamily="18" charset="0"/>
                <a:cs typeface="Times New Roman" panose="02020603050405020304" pitchFamily="18" charset="0"/>
              </a:rPr>
              <a:t>b. 10 cm gap space</a:t>
            </a:r>
            <a:endParaRPr lang="en-GB" sz="2000" i="1" dirty="0">
              <a:latin typeface="Times New Roman" panose="02020603050405020304" pitchFamily="18" charset="0"/>
              <a:cs typeface="Times New Roman" panose="02020603050405020304" pitchFamily="18" charset="0"/>
            </a:endParaRPr>
          </a:p>
        </p:txBody>
      </p:sp>
      <p:sp>
        <p:nvSpPr>
          <p:cNvPr id="40" name="Rounded Rectangle 39"/>
          <p:cNvSpPr/>
          <p:nvPr/>
        </p:nvSpPr>
        <p:spPr>
          <a:xfrm>
            <a:off x="2536814" y="17697613"/>
            <a:ext cx="5400000" cy="558392"/>
          </a:xfrm>
          <a:prstGeom prst="roundRect">
            <a:avLst>
              <a:gd name="adj" fmla="val 50000"/>
            </a:avLst>
          </a:prstGeom>
          <a:solidFill>
            <a:srgbClr val="F7FFF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Results</a:t>
            </a:r>
          </a:p>
        </p:txBody>
      </p:sp>
      <p:sp>
        <p:nvSpPr>
          <p:cNvPr id="41" name="Rounded Rectangle 40"/>
          <p:cNvSpPr/>
          <p:nvPr/>
        </p:nvSpPr>
        <p:spPr>
          <a:xfrm>
            <a:off x="2514872" y="26011499"/>
            <a:ext cx="5400000" cy="558392"/>
          </a:xfrm>
          <a:prstGeom prst="roundRect">
            <a:avLst>
              <a:gd name="adj" fmla="val 50000"/>
            </a:avLst>
          </a:prstGeom>
          <a:solidFill>
            <a:srgbClr val="F7FFF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imes New Roman" panose="02020603050405020304" pitchFamily="18" charset="0"/>
                <a:cs typeface="Times New Roman" panose="02020603050405020304" pitchFamily="18" charset="0"/>
              </a:rPr>
              <a:t>Conclusion</a:t>
            </a:r>
            <a:endParaRPr lang="en-US" sz="2400" b="1" dirty="0">
              <a:solidFill>
                <a:schemeClr val="tx1"/>
              </a:solidFill>
              <a:latin typeface="Times New Roman" pitchFamily="18" charset="0"/>
              <a:cs typeface="Times New Roman" pitchFamily="18" charset="0"/>
            </a:endParaRPr>
          </a:p>
        </p:txBody>
      </p:sp>
      <p:pic>
        <p:nvPicPr>
          <p:cNvPr id="19" name="Picture 18"/>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11147328" y="18786403"/>
            <a:ext cx="9000000" cy="1795754"/>
          </a:xfrm>
          <a:prstGeom prst="rect">
            <a:avLst/>
          </a:prstGeom>
        </p:spPr>
      </p:pic>
      <p:pic>
        <p:nvPicPr>
          <p:cNvPr id="20" name="Picture 19"/>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931003" y="17847714"/>
            <a:ext cx="7200000" cy="953101"/>
          </a:xfrm>
          <a:prstGeom prst="rect">
            <a:avLst/>
          </a:prstGeom>
        </p:spPr>
      </p:pic>
      <p:sp>
        <p:nvSpPr>
          <p:cNvPr id="45" name="TextBox 44"/>
          <p:cNvSpPr txBox="1"/>
          <p:nvPr/>
        </p:nvSpPr>
        <p:spPr>
          <a:xfrm>
            <a:off x="11428759" y="28213363"/>
            <a:ext cx="2717932" cy="400110"/>
          </a:xfrm>
          <a:prstGeom prst="rect">
            <a:avLst/>
          </a:prstGeom>
          <a:noFill/>
        </p:spPr>
        <p:txBody>
          <a:bodyPr wrap="square" rtlCol="0">
            <a:spAutoFit/>
          </a:bodyPr>
          <a:lstStyle/>
          <a:p>
            <a:r>
              <a:rPr lang="en-GB" sz="2000" i="1" dirty="0" smtClean="0">
                <a:latin typeface="Times New Roman" panose="02020603050405020304" pitchFamily="18" charset="0"/>
                <a:cs typeface="Times New Roman" panose="02020603050405020304" pitchFamily="18" charset="0"/>
              </a:rPr>
              <a:t>c. 15 cm gap space</a:t>
            </a:r>
            <a:endParaRPr lang="en-GB" sz="2000" i="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16547707" y="28272677"/>
            <a:ext cx="2717932" cy="400110"/>
          </a:xfrm>
          <a:prstGeom prst="rect">
            <a:avLst/>
          </a:prstGeom>
          <a:noFill/>
        </p:spPr>
        <p:txBody>
          <a:bodyPr wrap="square" rtlCol="0">
            <a:spAutoFit/>
          </a:bodyPr>
          <a:lstStyle/>
          <a:p>
            <a:r>
              <a:rPr lang="en-GB" sz="2000" i="1" dirty="0" smtClean="0">
                <a:latin typeface="Times New Roman" panose="02020603050405020304" pitchFamily="18" charset="0"/>
                <a:cs typeface="Times New Roman" panose="02020603050405020304" pitchFamily="18" charset="0"/>
              </a:rPr>
              <a:t>d. 23 thin layers</a:t>
            </a:r>
            <a:endParaRPr lang="en-GB" sz="2000" i="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13848431" y="28656496"/>
            <a:ext cx="3475787" cy="400110"/>
          </a:xfrm>
          <a:prstGeom prst="rect">
            <a:avLst/>
          </a:prstGeom>
          <a:noFill/>
        </p:spPr>
        <p:txBody>
          <a:bodyPr wrap="square" rtlCol="0">
            <a:spAutoFit/>
          </a:bodyPr>
          <a:lstStyle/>
          <a:p>
            <a:r>
              <a:rPr lang="en-GB" sz="2000" b="1" dirty="0" smtClean="0">
                <a:latin typeface="Times New Roman" panose="02020603050405020304" pitchFamily="18" charset="0"/>
                <a:cs typeface="Times New Roman" panose="02020603050405020304" pitchFamily="18" charset="0"/>
              </a:rPr>
              <a:t>Figure 8:</a:t>
            </a:r>
            <a:r>
              <a:rPr lang="en-GB" sz="2000" i="1" dirty="0">
                <a:latin typeface="Times New Roman" panose="02020603050405020304" pitchFamily="18" charset="0"/>
                <a:cs typeface="Times New Roman" panose="02020603050405020304" pitchFamily="18" charset="0"/>
              </a:rPr>
              <a:t> stress distribution</a:t>
            </a:r>
          </a:p>
        </p:txBody>
      </p:sp>
      <p:sp>
        <p:nvSpPr>
          <p:cNvPr id="49" name="TextBox 48"/>
          <p:cNvSpPr txBox="1"/>
          <p:nvPr/>
        </p:nvSpPr>
        <p:spPr>
          <a:xfrm>
            <a:off x="12532082" y="20629630"/>
            <a:ext cx="6269649" cy="400110"/>
          </a:xfrm>
          <a:prstGeom prst="rect">
            <a:avLst/>
          </a:prstGeom>
          <a:noFill/>
        </p:spPr>
        <p:txBody>
          <a:bodyPr wrap="square" rtlCol="0">
            <a:spAutoFit/>
          </a:bodyPr>
          <a:lstStyle/>
          <a:p>
            <a:r>
              <a:rPr lang="en-GB" sz="2000" b="1" dirty="0" smtClean="0">
                <a:latin typeface="Times New Roman" panose="02020603050405020304" pitchFamily="18" charset="0"/>
                <a:cs typeface="Times New Roman" panose="02020603050405020304" pitchFamily="18" charset="0"/>
              </a:rPr>
              <a:t>Figure 7:</a:t>
            </a:r>
            <a:r>
              <a:rPr lang="en-GB" sz="2000" i="1" dirty="0" smtClean="0">
                <a:latin typeface="Times New Roman" panose="02020603050405020304" pitchFamily="18" charset="0"/>
                <a:cs typeface="Times New Roman" panose="02020603050405020304" pitchFamily="18" charset="0"/>
              </a:rPr>
              <a:t> bending moment trough the effective parts M - x</a:t>
            </a:r>
            <a:endParaRPr lang="en-GB" sz="2000" i="1" dirty="0">
              <a:latin typeface="Times New Roman" panose="02020603050405020304" pitchFamily="18" charset="0"/>
              <a:cs typeface="Times New Roman" panose="02020603050405020304" pitchFamily="18" charset="0"/>
            </a:endParaRPr>
          </a:p>
        </p:txBody>
      </p:sp>
      <p:sp>
        <p:nvSpPr>
          <p:cNvPr id="50" name="Rounded Rectangle 49"/>
          <p:cNvSpPr/>
          <p:nvPr/>
        </p:nvSpPr>
        <p:spPr>
          <a:xfrm>
            <a:off x="2898956" y="10982331"/>
            <a:ext cx="5400000" cy="558392"/>
          </a:xfrm>
          <a:prstGeom prst="roundRect">
            <a:avLst>
              <a:gd name="adj" fmla="val 50000"/>
            </a:avLst>
          </a:prstGeom>
          <a:solidFill>
            <a:srgbClr val="F7FFF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Theoretical Formula</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32634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TotalTime>
  <Words>960</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Ameer</dc:creator>
  <cp:lastModifiedBy>Ameer</cp:lastModifiedBy>
  <cp:revision>113</cp:revision>
  <dcterms:created xsi:type="dcterms:W3CDTF">2017-12-19T23:17:01Z</dcterms:created>
  <dcterms:modified xsi:type="dcterms:W3CDTF">2018-01-03T19:29:27Z</dcterms:modified>
</cp:coreProperties>
</file>